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4" ContentType="video/mp4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8"/>
  </p:notesMasterIdLst>
  <p:sldIdLst>
    <p:sldId id="256" r:id="rId2"/>
    <p:sldId id="302" r:id="rId3"/>
    <p:sldId id="303" r:id="rId4"/>
    <p:sldId id="312" r:id="rId5"/>
    <p:sldId id="309" r:id="rId6"/>
    <p:sldId id="310" r:id="rId7"/>
    <p:sldId id="300" r:id="rId8"/>
    <p:sldId id="301" r:id="rId9"/>
    <p:sldId id="304" r:id="rId10"/>
    <p:sldId id="311" r:id="rId11"/>
    <p:sldId id="305" r:id="rId12"/>
    <p:sldId id="306" r:id="rId13"/>
    <p:sldId id="308" r:id="rId14"/>
    <p:sldId id="307" r:id="rId15"/>
    <p:sldId id="277" r:id="rId16"/>
    <p:sldId id="288" r:id="rId17"/>
    <p:sldId id="289" r:id="rId18"/>
    <p:sldId id="290" r:id="rId19"/>
    <p:sldId id="262" r:id="rId20"/>
    <p:sldId id="261" r:id="rId21"/>
    <p:sldId id="265" r:id="rId22"/>
    <p:sldId id="266" r:id="rId23"/>
    <p:sldId id="269" r:id="rId24"/>
    <p:sldId id="263" r:id="rId25"/>
    <p:sldId id="268" r:id="rId26"/>
    <p:sldId id="272" r:id="rId27"/>
    <p:sldId id="276" r:id="rId28"/>
    <p:sldId id="279" r:id="rId29"/>
    <p:sldId id="271" r:id="rId30"/>
    <p:sldId id="280" r:id="rId31"/>
    <p:sldId id="283" r:id="rId32"/>
    <p:sldId id="284" r:id="rId33"/>
    <p:sldId id="282" r:id="rId34"/>
    <p:sldId id="281" r:id="rId35"/>
    <p:sldId id="285" r:id="rId36"/>
    <p:sldId id="299" r:id="rId37"/>
    <p:sldId id="278" r:id="rId38"/>
    <p:sldId id="286" r:id="rId39"/>
    <p:sldId id="270" r:id="rId40"/>
    <p:sldId id="287" r:id="rId41"/>
    <p:sldId id="275" r:id="rId42"/>
    <p:sldId id="297" r:id="rId43"/>
    <p:sldId id="313" r:id="rId44"/>
    <p:sldId id="314" r:id="rId45"/>
    <p:sldId id="298" r:id="rId46"/>
    <p:sldId id="29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80"/>
    <p:restoredTop sz="94690"/>
  </p:normalViewPr>
  <p:slideViewPr>
    <p:cSldViewPr>
      <p:cViewPr>
        <p:scale>
          <a:sx n="98" d="100"/>
          <a:sy n="98" d="100"/>
        </p:scale>
        <p:origin x="1856" y="4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35824-51AC-6342-A520-E2EA42FBAABA}" type="datetimeFigureOut">
              <a:rPr lang="en-US" smtClean="0"/>
              <a:t>5/16/18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857BE-EA36-0E41-9920-B3A5273D2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64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are all computers – what do they find hard/easy?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231B5-99DE-0942-860A-979B331EDB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93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write CODE from what </a:t>
            </a:r>
            <a:r>
              <a:rPr lang="en-US" dirty="0" err="1" smtClean="0"/>
              <a:t>Psy</a:t>
            </a:r>
            <a:r>
              <a:rPr lang="en-US" dirty="0" smtClean="0"/>
              <a:t> does.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2231B5-99DE-0942-860A-979B331EDB3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3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857BE-EA36-0E41-9920-B3A5273D233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77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C7AA-D9E8-4FD2-86F1-739CF78A2127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7F79-82F8-4AEC-B5ED-B7746C5B0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05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C7AA-D9E8-4FD2-86F1-739CF78A2127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7F79-82F8-4AEC-B5ED-B7746C5B0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36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C7AA-D9E8-4FD2-86F1-739CF78A2127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7F79-82F8-4AEC-B5ED-B7746C5B0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6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C7AA-D9E8-4FD2-86F1-739CF78A2127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7F79-82F8-4AEC-B5ED-B7746C5B0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61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C7AA-D9E8-4FD2-86F1-739CF78A2127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7F79-82F8-4AEC-B5ED-B7746C5B0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84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C7AA-D9E8-4FD2-86F1-739CF78A2127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7F79-82F8-4AEC-B5ED-B7746C5B0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5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C7AA-D9E8-4FD2-86F1-739CF78A2127}" type="datetimeFigureOut">
              <a:rPr lang="en-US" smtClean="0"/>
              <a:t>5/16/18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7F79-82F8-4AEC-B5ED-B7746C5B0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17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C7AA-D9E8-4FD2-86F1-739CF78A2127}" type="datetimeFigureOut">
              <a:rPr lang="en-US" smtClean="0"/>
              <a:t>5/16/18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7F79-82F8-4AEC-B5ED-B7746C5B0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6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C7AA-D9E8-4FD2-86F1-739CF78A2127}" type="datetimeFigureOut">
              <a:rPr lang="en-US" smtClean="0"/>
              <a:t>5/16/18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7F79-82F8-4AEC-B5ED-B7746C5B0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C7AA-D9E8-4FD2-86F1-739CF78A2127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7F79-82F8-4AEC-B5ED-B7746C5B0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45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C7AA-D9E8-4FD2-86F1-739CF78A2127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17F79-82F8-4AEC-B5ED-B7746C5B0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086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3C7AA-D9E8-4FD2-86F1-739CF78A2127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17F79-82F8-4AEC-B5ED-B7746C5B0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2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Relationship Id="rId3" Type="http://schemas.openxmlformats.org/officeDocument/2006/relationships/image" Target="../media/image3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microsoft.com/office/2007/relationships/hdphoto" Target="../media/hdphoto1.wdp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pn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4" Type="http://schemas.openxmlformats.org/officeDocument/2006/relationships/image" Target="../media/image71.gif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microsoft.com/office/2007/relationships/hdphoto" Target="../media/hdphoto3.wdp"/><Relationship Id="rId8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Relationship Id="rId3" Type="http://schemas.openxmlformats.org/officeDocument/2006/relationships/image" Target="../media/image7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7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3048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8200" y="1371600"/>
            <a:ext cx="6400800" cy="1752600"/>
          </a:xfrm>
        </p:spPr>
        <p:txBody>
          <a:bodyPr/>
          <a:lstStyle/>
          <a:p>
            <a:r>
              <a:rPr lang="en-US" dirty="0" smtClean="0"/>
              <a:t>Pallika Kanani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85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Helping With Small Everyday Tasks</a:t>
            </a:r>
            <a:endParaRPr lang="en-US" dirty="0"/>
          </a:p>
        </p:txBody>
      </p:sp>
      <p:pic>
        <p:nvPicPr>
          <p:cNvPr id="4" name="Picture 3" descr="fac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697921"/>
            <a:ext cx="4114800" cy="2057401"/>
          </a:xfrm>
          <a:prstGeom prst="rect">
            <a:avLst/>
          </a:prstGeom>
        </p:spPr>
      </p:pic>
      <p:pic>
        <p:nvPicPr>
          <p:cNvPr id="5" name="Picture 4" descr="apple-siri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2209800"/>
            <a:ext cx="4311148" cy="385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31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Helping You Find Information and Connect with People</a:t>
            </a:r>
            <a:endParaRPr lang="en-US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4500" y="2286000"/>
            <a:ext cx="31750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3955869"/>
            <a:ext cx="977900" cy="97790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3567959"/>
            <a:ext cx="3121025" cy="175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131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Recommending Things to Buy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9047" y="2286000"/>
            <a:ext cx="3325906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505019"/>
            <a:ext cx="2857500" cy="285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352800"/>
            <a:ext cx="1676400" cy="222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49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Recommending Music and Movies Based on Your Taste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4356614"/>
            <a:ext cx="3121025" cy="175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2057400"/>
            <a:ext cx="2209800" cy="147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890625"/>
            <a:ext cx="3018137" cy="158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4420719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10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Even Making Important Decisions about Your Life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905000"/>
            <a:ext cx="3289852" cy="2101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4267200"/>
            <a:ext cx="4343400" cy="210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55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y_20holding_20word_20Learn_20-_20iStock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876" y="-96684"/>
            <a:ext cx="9286876" cy="69546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997013">
            <a:off x="298599" y="2375455"/>
            <a:ext cx="4369481" cy="1107996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isometricOffAxis1Right"/>
            <a:lightRig rig="threePt" dir="t"/>
          </a:scene3d>
          <a:sp3d extrusionH="635000"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6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Times"/>
                <a:cs typeface="Times"/>
              </a:rPr>
              <a:t>MACHINE</a:t>
            </a:r>
            <a:endParaRPr lang="en-US" sz="6600" b="1" dirty="0">
              <a:ln>
                <a:solidFill>
                  <a:srgbClr val="000000"/>
                </a:solidFill>
              </a:ln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 rot="1094834">
            <a:off x="7214106" y="4494895"/>
            <a:ext cx="1638264" cy="1015663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isometricOffAxis2Left"/>
            <a:lightRig rig="threePt" dir="t"/>
          </a:scene3d>
          <a:sp3d extrusionH="635000"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Times"/>
                <a:cs typeface="Times"/>
              </a:rPr>
              <a:t>ING</a:t>
            </a:r>
          </a:p>
        </p:txBody>
      </p:sp>
      <p:pic>
        <p:nvPicPr>
          <p:cNvPr id="11" name="Picture 10" descr="walle-4fdb939b1e60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8754"/>
            <a:ext cx="3732253" cy="20993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7929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9125" y="0"/>
            <a:ext cx="7810499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/>
              <a:t>What do computers find difficult?</a:t>
            </a:r>
            <a:endParaRPr lang="en-US" sz="8800" b="1" dirty="0"/>
          </a:p>
        </p:txBody>
      </p:sp>
      <p:pic>
        <p:nvPicPr>
          <p:cNvPr id="4" name="Picture 3" descr="honda_asimo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68" b="97754" l="9924" r="89858">
                        <a14:foregroundMark x1="29989" y1="45933" x2="29989" y2="49342"/>
                        <a14:foregroundMark x1="33479" y1="11929" x2="31843" y2="19907"/>
                        <a14:foregroundMark x1="31843" y1="20991" x2="32824" y2="23935"/>
                        <a14:foregroundMark x1="14395" y1="30751" x2="15594" y2="35089"/>
                        <a14:foregroundMark x1="63141" y1="55461" x2="62159" y2="57242"/>
                        <a14:backgroundMark x1="50709" y1="91712" x2="48746" y2="93261"/>
                        <a14:backgroundMark x1="59651" y1="45933" x2="59651" y2="43455"/>
                        <a14:backgroundMark x1="59324" y1="48877" x2="59651" y2="50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1789"/>
            <a:ext cx="2582808" cy="3636211"/>
          </a:xfrm>
          <a:prstGeom prst="rect">
            <a:avLst/>
          </a:prstGeom>
        </p:spPr>
      </p:pic>
      <p:pic>
        <p:nvPicPr>
          <p:cNvPr id="5" name="Picture 4" descr="black-desktop-computer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188" y="4368962"/>
            <a:ext cx="3486048" cy="2489038"/>
          </a:xfrm>
          <a:prstGeom prst="rect">
            <a:avLst/>
          </a:prstGeom>
        </p:spPr>
      </p:pic>
      <p:pic>
        <p:nvPicPr>
          <p:cNvPr id="6" name="Picture 5" descr="images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626" y="4531895"/>
            <a:ext cx="1547917" cy="232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2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Quadratic.formula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146" y="252600"/>
            <a:ext cx="3554658" cy="14943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05737" y="19217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01970" y="719233"/>
            <a:ext cx="19785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Hard !!!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5501970" y="2647240"/>
            <a:ext cx="32233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Pretty tough!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01970" y="4878674"/>
            <a:ext cx="29053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Pretty easy!</a:t>
            </a:r>
            <a:endParaRPr lang="en-US" sz="4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5466451" y="2763189"/>
            <a:ext cx="3424604" cy="1275668"/>
            <a:chOff x="5466451" y="2763189"/>
            <a:chExt cx="3424604" cy="1275668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466451" y="2763189"/>
              <a:ext cx="2940907" cy="679134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279242" y="3454081"/>
              <a:ext cx="261181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Not very hard!</a:t>
              </a:r>
              <a:endParaRPr lang="en-US" sz="3200" dirty="0"/>
            </a:p>
          </p:txBody>
        </p:sp>
      </p:grpSp>
      <p:pic>
        <p:nvPicPr>
          <p:cNvPr id="14" name="Picture 13" descr="boy_playing_ches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58" y="1921701"/>
            <a:ext cx="3290088" cy="2179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ball-catch.jp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146" y="4101383"/>
            <a:ext cx="3685943" cy="27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7222E-7 4.48356E-6 C 0.02342 -0.00208 0.04719 -0.0044 0.07062 0.00162 C 0.0904 0.01227 0.10879 0.03752 0.11556 0.06508 C 0.11886 0.07851 0.11938 0.09356 0.12077 0.10792 C 0.11903 0.11927 0.11851 0.13108 0.11556 0.1422 C 0.11157 0.15632 0.09439 0.16095 0.08485 0.16466 C 0.08259 0.16396 0.08016 0.1642 0.07843 0.16281 C 0.07513 0.1598 0.07825 0.14567 0.07843 0.14567 C 0.08277 0.13617 0.09786 0.13247 0.10532 0.13038 C 0.10949 0.12645 0.11331 0.12529 0.11816 0.12344 C 0.14627 0.12737 0.13795 0.12228 0.15165 0.14057 C 0.15564 0.15655 0.15946 0.173 0.16449 0.18851 C 0.16623 0.21677 0.17525 0.25475 0.15547 0.27443 C 0.152 0.27767 0.13864 0.28161 0.13482 0.283 C 0.1258 0.28231 0.1166 0.28346 0.10793 0.28115 C 0.0937 0.27698 0.08433 0.25266 0.07704 0.2383 C 0.07149 0.21491 0.10515 0.22765 0.10914 0.22811 C 0.1166 0.23205 0.12146 0.23784 0.1284 0.2434 C 0.13621 0.24942 0.14298 0.25289 0.15026 0.26054 C 0.15287 0.26633 0.15634 0.27142 0.15807 0.27791 C 0.15964 0.28416 0.16311 0.29666 0.16311 0.29666 C 0.16762 0.3365 0.16519 0.37888 0.14523 0.40991 C 0.135 0.42543 0.12823 0.43701 0.11313 0.44928 C 0.11088 0.4509 0.10671 0.45438 0.10671 0.45438 C 0.10741 0.45206 0.10723 0.44789 0.10914 0.44766 C 0.12059 0.44604 0.13708 0.45276 0.14905 0.45623 C 0.16206 0.46897 0.16571 0.48471 0.17352 0.50255 C 0.17785 0.52432 0.18011 0.54516 0.18254 0.56762 C 0.18115 0.58129 0.1808 0.59518 0.17855 0.60885 C 0.17699 0.61718 0.17022 0.62598 0.16571 0.63108 C 0.1487 0.64961 0.12406 0.65679 0.10272 0.66026 C 0.0963 0.6591 0.08936 0.6598 0.08346 0.65679 C 0.07478 0.65239 0.06628 0.62459 0.0616 0.61394 C 0.05917 0.60051 0.06038 0.60931 0.06038 0.58661 " pathEditMode="relative" ptsTypes="fffffffffff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5683E-6 2.82538E-7 C -0.00728 -0.00973 -0.01474 -0.00811 -0.02186 -0.02224 C -0.03643 -0.05142 -0.0432 -0.06439 -0.04875 -0.09773 C -0.04754 -0.12993 -0.05257 -0.13039 -0.03331 -0.13363 C -0.0085 -0.12622 -0.00693 -0.13294 0.00261 -0.1114 C -0.00242 -0.09241 -0.00017 -0.09032 -0.02828 -0.10445 C -0.07443 -0.12784 -0.10011 -0.16188 -0.11955 -0.21955 C -0.12007 -0.23043 -0.12215 -0.24132 -0.12076 -0.25197 C -0.11591 -0.29296 -0.07842 -0.29273 -0.05517 -0.29505 C -0.04181 -0.30663 -0.05812 -0.29018 -0.0694 -0.33094 C -0.07964 -0.36754 -0.0753 -0.34924 -0.08224 -0.38583 C -0.08623 -0.42659 -0.09456 -0.49445 -0.07582 -0.52826 C -0.07391 -0.53567 -0.07114 -0.53497 -0.06558 -0.53683 C -0.05604 -0.53544 -0.05292 -0.53822 -0.04754 -0.5264 C -0.04528 -0.52131 -0.04233 -0.50927 -0.04233 -0.50927 C -0.04494 -0.50649 -0.04684 -0.50139 -0.05014 -0.5007 C -0.072 -0.49699 -0.07669 -0.51251 -0.08745 -0.53173 C -0.09508 -0.59009 -0.08085 -0.62946 -0.04233 -0.65007 C -0.02099 -0.64868 -0.01769 -0.65609 -0.00641 -0.63965 C 0.00434 -0.6239 -0.00555 -0.63548 0.00139 -0.62251 C 0.0033 -0.61904 0.00782 -0.61232 0.00782 -0.61232 " pathEditMode="relative" ptsTypes="ffffffffffffffffffff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g_052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05" y="1462941"/>
            <a:ext cx="3459239" cy="24941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7" y="-21432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Which needs MOST thought?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150235" y="1382181"/>
            <a:ext cx="47428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Seeing / </a:t>
            </a:r>
            <a:r>
              <a:rPr lang="en-US" sz="3200" b="1" dirty="0" err="1"/>
              <a:t>recognising</a:t>
            </a:r>
            <a:r>
              <a:rPr lang="en-US" sz="3200" b="1" dirty="0"/>
              <a:t> things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13369" y="425031"/>
            <a:ext cx="10026318" cy="6455796"/>
            <a:chOff x="-13369" y="425031"/>
            <a:chExt cx="10026318" cy="6455796"/>
          </a:xfrm>
        </p:grpSpPr>
        <p:sp>
          <p:nvSpPr>
            <p:cNvPr id="4" name="TextBox 3"/>
            <p:cNvSpPr txBox="1"/>
            <p:nvPr/>
          </p:nvSpPr>
          <p:spPr>
            <a:xfrm>
              <a:off x="5467768" y="6147150"/>
              <a:ext cx="3676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Listening / Talking</a:t>
              </a:r>
              <a:endParaRPr lang="en-US" sz="36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35972" y="4963521"/>
              <a:ext cx="18320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Learning</a:t>
              </a:r>
              <a:endParaRPr lang="en-US" sz="3600" b="1" dirty="0"/>
            </a:p>
          </p:txBody>
        </p:sp>
        <p:pic>
          <p:nvPicPr>
            <p:cNvPr id="6" name="Picture 5" descr="A young boy working on his studies at home.jpg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EFDFA"/>
                </a:clrFrom>
                <a:clrTo>
                  <a:srgbClr val="FEFD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13369" y="4358105"/>
              <a:ext cx="3352001" cy="2522722"/>
            </a:xfrm>
            <a:prstGeom prst="rect">
              <a:avLst/>
            </a:prstGeom>
          </p:spPr>
        </p:pic>
        <p:pic>
          <p:nvPicPr>
            <p:cNvPr id="9" name="Picture 8" descr="girl listening_2.jpg"/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75089" y="3957052"/>
              <a:ext cx="1968911" cy="2513263"/>
            </a:xfrm>
            <a:prstGeom prst="rect">
              <a:avLst/>
            </a:prstGeom>
          </p:spPr>
        </p:pic>
        <p:pic>
          <p:nvPicPr>
            <p:cNvPr id="17" name="Picture 16" descr="Young-boy-jumping-006.jp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74" b="99275" l="3913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973548">
              <a:off x="4365703" y="425031"/>
              <a:ext cx="4655721" cy="279343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681581" y="2704630"/>
              <a:ext cx="43313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Moving around,</a:t>
              </a:r>
            </a:p>
            <a:p>
              <a:pPr algn="ctr"/>
              <a:r>
                <a:rPr lang="en-US" sz="2800" b="1" dirty="0" smtClean="0"/>
                <a:t>jumping, walking</a:t>
              </a:r>
              <a:endParaRPr lang="en-US" sz="2800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41158" y="415757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4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Should I Go?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181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Robots: Fiction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524000"/>
            <a:ext cx="1826499" cy="2492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417638"/>
            <a:ext cx="28575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967" y="2831920"/>
            <a:ext cx="18796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4541838"/>
            <a:ext cx="350520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391" y="4123324"/>
            <a:ext cx="2173282" cy="249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79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Eating Out in Townsend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0" y="2857500"/>
            <a:ext cx="2032000" cy="114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00" y="2438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Townsend House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5105400"/>
            <a:ext cx="2032000" cy="114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7000" y="4724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Bailey’s Bar and Grill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114800"/>
            <a:ext cx="1524000" cy="1143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5400" y="3657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Panda Wok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2286000"/>
            <a:ext cx="1143000" cy="203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58000" y="1752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Cliff’s Cafe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2057400"/>
            <a:ext cx="1714500" cy="1143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43000" y="1600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Sophia’s Pizzeria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5105400"/>
            <a:ext cx="1143000" cy="1143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86200" y="4648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Townsend Pizza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83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THREE Volunteers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Could just start reading all the reviews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213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Have Two Options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9246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The Reviewer Feel?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Positive: The reviewer feels positively about the restaurant</a:t>
            </a:r>
          </a:p>
          <a:p>
            <a:r>
              <a:rPr lang="en-US" dirty="0" smtClean="0"/>
              <a:t>Negative: The reviewer feels negatively about the restaurant</a:t>
            </a:r>
          </a:p>
          <a:p>
            <a:pPr marL="0" indent="0">
              <a:buNone/>
            </a:pPr>
            <a:endParaRPr lang="en-US" dirty="0"/>
          </a:p>
          <a:p>
            <a:pPr marL="1371600" lvl="3" indent="0">
              <a:buNone/>
            </a:pPr>
            <a:r>
              <a:rPr lang="en-US" dirty="0" smtClean="0"/>
              <a:t>			</a:t>
            </a:r>
            <a:r>
              <a:rPr lang="en-US" sz="3600" dirty="0" smtClean="0"/>
              <a:t>READY?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343400"/>
            <a:ext cx="3584624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8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Rate These Reviews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90600" y="1828800"/>
            <a:ext cx="5715000" cy="369332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R1: "</a:t>
            </a:r>
            <a:r>
              <a:rPr lang="en-US" dirty="0"/>
              <a:t>Hometown atmosphere, good food, excellent service" 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2514600"/>
            <a:ext cx="6477000" cy="369332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R2: "</a:t>
            </a:r>
            <a:r>
              <a:rPr lang="en-US" dirty="0"/>
              <a:t>Love the selection, BLT with fries and onion rings are delicious" 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600" y="4495800"/>
            <a:ext cx="5486400" cy="369332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R5: "</a:t>
            </a:r>
            <a:r>
              <a:rPr lang="en-US" dirty="0"/>
              <a:t>Awesome sushi, food and service great as always!" </a:t>
            </a:r>
          </a:p>
        </p:txBody>
      </p:sp>
      <p:sp>
        <p:nvSpPr>
          <p:cNvPr id="9" name="Rectangle 8"/>
          <p:cNvSpPr/>
          <p:nvPr/>
        </p:nvSpPr>
        <p:spPr>
          <a:xfrm>
            <a:off x="990600" y="3810000"/>
            <a:ext cx="6324600" cy="369332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R4: “</a:t>
            </a:r>
            <a:r>
              <a:rPr lang="en-US" dirty="0"/>
              <a:t>it was busy</a:t>
            </a:r>
            <a:r>
              <a:rPr lang="en-US" dirty="0" smtClean="0"/>
              <a:t>, but </a:t>
            </a:r>
            <a:r>
              <a:rPr lang="en-US" dirty="0"/>
              <a:t>that is no excuse to serve poor quality </a:t>
            </a:r>
            <a:r>
              <a:rPr lang="en-US" dirty="0" smtClean="0"/>
              <a:t>food”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90600" y="3124200"/>
            <a:ext cx="7315200" cy="369332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R3: This </a:t>
            </a:r>
            <a:r>
              <a:rPr lang="en-US" dirty="0"/>
              <a:t>is the worst experience I have </a:t>
            </a:r>
            <a:r>
              <a:rPr lang="en-US" dirty="0" smtClean="0"/>
              <a:t>had one </a:t>
            </a:r>
            <a:r>
              <a:rPr lang="en-US" dirty="0"/>
              <a:t>here like the food was gross.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0600" y="5181600"/>
            <a:ext cx="7010400" cy="369332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R6: Terrible </a:t>
            </a:r>
            <a:r>
              <a:rPr lang="en-US" dirty="0"/>
              <a:t>food. Horrible smell to the place. Avoid this place at all costs</a:t>
            </a:r>
          </a:p>
        </p:txBody>
      </p:sp>
    </p:spTree>
    <p:extLst>
      <p:ext uri="{BB962C8B-B14F-4D97-AF65-F5344CB8AC3E}">
        <p14:creationId xmlns:p14="http://schemas.microsoft.com/office/powerpoint/2010/main" val="342382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The Tally?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90600" y="1828800"/>
            <a:ext cx="5943600" cy="369332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R1: "</a:t>
            </a:r>
            <a:r>
              <a:rPr lang="en-US" dirty="0"/>
              <a:t>Hometown atmosphere, good food, excellent service" 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2514600"/>
            <a:ext cx="6477000" cy="369332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R2: "</a:t>
            </a:r>
            <a:r>
              <a:rPr lang="en-US" dirty="0"/>
              <a:t>Love the selection, BLT with fries and onion rings are delicious" </a:t>
            </a:r>
          </a:p>
        </p:txBody>
      </p:sp>
      <p:sp>
        <p:nvSpPr>
          <p:cNvPr id="5" name="Rectangle 4"/>
          <p:cNvSpPr/>
          <p:nvPr/>
        </p:nvSpPr>
        <p:spPr>
          <a:xfrm>
            <a:off x="990600" y="4495800"/>
            <a:ext cx="6096000" cy="369332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R5: "</a:t>
            </a:r>
            <a:r>
              <a:rPr lang="en-US" dirty="0"/>
              <a:t>Awesome sushi, food and service great as always!" 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600" y="3810000"/>
            <a:ext cx="6934200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R4: “</a:t>
            </a:r>
            <a:r>
              <a:rPr lang="en-US" dirty="0"/>
              <a:t>it was busy</a:t>
            </a:r>
            <a:r>
              <a:rPr lang="en-US" dirty="0" smtClean="0"/>
              <a:t>, but </a:t>
            </a:r>
            <a:r>
              <a:rPr lang="en-US" dirty="0"/>
              <a:t>that is no excuse to serve poor quality </a:t>
            </a:r>
            <a:r>
              <a:rPr lang="en-US" dirty="0" smtClean="0"/>
              <a:t>food”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90600" y="3124200"/>
            <a:ext cx="7315200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R3: This </a:t>
            </a:r>
            <a:r>
              <a:rPr lang="en-US" dirty="0"/>
              <a:t>is the worst experience I have </a:t>
            </a:r>
            <a:r>
              <a:rPr lang="en-US" dirty="0" smtClean="0"/>
              <a:t>had one </a:t>
            </a:r>
            <a:r>
              <a:rPr lang="en-US" dirty="0"/>
              <a:t>here like the food was gross.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990600" y="5181600"/>
            <a:ext cx="7010400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R6: Terrible </a:t>
            </a:r>
            <a:r>
              <a:rPr lang="en-US" dirty="0"/>
              <a:t>food. Horrible smell to the place. Avoid this place at all costs</a:t>
            </a:r>
          </a:p>
        </p:txBody>
      </p:sp>
    </p:spTree>
    <p:extLst>
      <p:ext uri="{BB962C8B-B14F-4D97-AF65-F5344CB8AC3E}">
        <p14:creationId xmlns:p14="http://schemas.microsoft.com/office/powerpoint/2010/main" val="229456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800" y="5029200"/>
            <a:ext cx="5486400" cy="8382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Can We Get a Computer To “Read” The Reviews? </a:t>
            </a:r>
            <a:endParaRPr lang="en-US" sz="32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33" r="-113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8267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Computer Program?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1756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Maybe We Can Program Rules?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490" r="-184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74091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Words Express Sentiment?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90600" y="1828800"/>
            <a:ext cx="5943600" cy="369332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R1: "</a:t>
            </a:r>
            <a:r>
              <a:rPr lang="en-US" dirty="0"/>
              <a:t>Hometown atmosphere, </a:t>
            </a:r>
            <a:r>
              <a:rPr lang="en-US" b="1" dirty="0"/>
              <a:t>good</a:t>
            </a:r>
            <a:r>
              <a:rPr lang="en-US" dirty="0"/>
              <a:t> food, </a:t>
            </a:r>
            <a:r>
              <a:rPr lang="en-US" b="1" dirty="0"/>
              <a:t>excellent</a:t>
            </a:r>
            <a:r>
              <a:rPr lang="en-US" dirty="0"/>
              <a:t> service" 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2209800"/>
            <a:ext cx="6934200" cy="369332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R2: "</a:t>
            </a:r>
            <a:r>
              <a:rPr lang="en-US" b="1" dirty="0"/>
              <a:t>Love</a:t>
            </a:r>
            <a:r>
              <a:rPr lang="en-US" dirty="0"/>
              <a:t> the selection, BLT with fries and onion rings are </a:t>
            </a:r>
            <a:r>
              <a:rPr lang="en-US" b="1" dirty="0"/>
              <a:t>delicious</a:t>
            </a:r>
            <a:r>
              <a:rPr lang="en-US" dirty="0"/>
              <a:t>" </a:t>
            </a:r>
          </a:p>
        </p:txBody>
      </p:sp>
      <p:sp>
        <p:nvSpPr>
          <p:cNvPr id="5" name="Rectangle 4"/>
          <p:cNvSpPr/>
          <p:nvPr/>
        </p:nvSpPr>
        <p:spPr>
          <a:xfrm>
            <a:off x="990600" y="2590800"/>
            <a:ext cx="6096000" cy="369332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R5: "</a:t>
            </a:r>
            <a:r>
              <a:rPr lang="en-US" b="1" dirty="0"/>
              <a:t>Awesome</a:t>
            </a:r>
            <a:r>
              <a:rPr lang="en-US" dirty="0"/>
              <a:t> sushi, food and service </a:t>
            </a:r>
            <a:r>
              <a:rPr lang="en-US" b="1" dirty="0"/>
              <a:t>great</a:t>
            </a:r>
            <a:r>
              <a:rPr lang="en-US" dirty="0"/>
              <a:t> as always!" 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600" y="3440668"/>
            <a:ext cx="6934200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R4: “</a:t>
            </a:r>
            <a:r>
              <a:rPr lang="en-US" dirty="0"/>
              <a:t>it was busy</a:t>
            </a:r>
            <a:r>
              <a:rPr lang="en-US" dirty="0" smtClean="0"/>
              <a:t>, but </a:t>
            </a:r>
            <a:r>
              <a:rPr lang="en-US" dirty="0"/>
              <a:t>that is no excuse to serve </a:t>
            </a:r>
            <a:r>
              <a:rPr lang="en-US" b="1" dirty="0"/>
              <a:t>poor</a:t>
            </a:r>
            <a:r>
              <a:rPr lang="en-US" dirty="0"/>
              <a:t> quality </a:t>
            </a:r>
            <a:r>
              <a:rPr lang="en-US" dirty="0" smtClean="0"/>
              <a:t>food”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90600" y="3124200"/>
            <a:ext cx="7315200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R3: This </a:t>
            </a:r>
            <a:r>
              <a:rPr lang="en-US" dirty="0"/>
              <a:t>is the </a:t>
            </a:r>
            <a:r>
              <a:rPr lang="en-US" b="1" dirty="0"/>
              <a:t>worst</a:t>
            </a:r>
            <a:r>
              <a:rPr lang="en-US" dirty="0"/>
              <a:t> experience I have </a:t>
            </a:r>
            <a:r>
              <a:rPr lang="en-US" dirty="0" smtClean="0"/>
              <a:t>had one </a:t>
            </a:r>
            <a:r>
              <a:rPr lang="en-US" dirty="0"/>
              <a:t>here like the food was </a:t>
            </a:r>
            <a:r>
              <a:rPr lang="en-US" b="1" dirty="0"/>
              <a:t>gross</a:t>
            </a:r>
            <a:r>
              <a:rPr lang="en-US" dirty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990600" y="3810000"/>
            <a:ext cx="7010400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R6: </a:t>
            </a:r>
            <a:r>
              <a:rPr lang="en-US" b="1" dirty="0" smtClean="0"/>
              <a:t>Terrible</a:t>
            </a:r>
            <a:r>
              <a:rPr lang="en-US" dirty="0" smtClean="0"/>
              <a:t> </a:t>
            </a:r>
            <a:r>
              <a:rPr lang="en-US" dirty="0"/>
              <a:t>food. </a:t>
            </a:r>
            <a:r>
              <a:rPr lang="en-US" b="1" dirty="0"/>
              <a:t>Horrible</a:t>
            </a:r>
            <a:r>
              <a:rPr lang="en-US" dirty="0"/>
              <a:t> smell to the place. </a:t>
            </a:r>
            <a:r>
              <a:rPr lang="en-US" b="1" dirty="0"/>
              <a:t>Avoid</a:t>
            </a:r>
            <a:r>
              <a:rPr lang="en-US" dirty="0"/>
              <a:t> this place at all costs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3000" y="4419600"/>
            <a:ext cx="1981200" cy="2031325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Positive Words:</a:t>
            </a:r>
          </a:p>
          <a:p>
            <a:r>
              <a:rPr lang="en-US" dirty="0"/>
              <a:t>G</a:t>
            </a:r>
            <a:r>
              <a:rPr lang="en-US" dirty="0" smtClean="0"/>
              <a:t>ood</a:t>
            </a:r>
          </a:p>
          <a:p>
            <a:r>
              <a:rPr lang="en-US" dirty="0" smtClean="0"/>
              <a:t>Excellent</a:t>
            </a:r>
          </a:p>
          <a:p>
            <a:r>
              <a:rPr lang="en-US" dirty="0" smtClean="0"/>
              <a:t>Love</a:t>
            </a:r>
          </a:p>
          <a:p>
            <a:r>
              <a:rPr lang="en-US" dirty="0" smtClean="0"/>
              <a:t>Delicious</a:t>
            </a:r>
          </a:p>
          <a:p>
            <a:r>
              <a:rPr lang="en-US" dirty="0" smtClean="0"/>
              <a:t>Awesome</a:t>
            </a:r>
          </a:p>
          <a:p>
            <a:r>
              <a:rPr lang="en-US" dirty="0" smtClean="0"/>
              <a:t>Great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4419600"/>
            <a:ext cx="1981200" cy="203132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Negative Words:</a:t>
            </a:r>
          </a:p>
          <a:p>
            <a:r>
              <a:rPr lang="en-US" dirty="0"/>
              <a:t>W</a:t>
            </a:r>
            <a:r>
              <a:rPr lang="en-US" dirty="0" smtClean="0"/>
              <a:t>orst</a:t>
            </a:r>
          </a:p>
          <a:p>
            <a:r>
              <a:rPr lang="en-US" dirty="0" smtClean="0"/>
              <a:t>Gross</a:t>
            </a:r>
          </a:p>
          <a:p>
            <a:r>
              <a:rPr lang="en-US" dirty="0" smtClean="0"/>
              <a:t>Poor</a:t>
            </a:r>
          </a:p>
          <a:p>
            <a:r>
              <a:rPr lang="en-US" dirty="0" smtClean="0"/>
              <a:t>Terrible</a:t>
            </a:r>
          </a:p>
          <a:p>
            <a:r>
              <a:rPr lang="en-US" dirty="0" smtClean="0"/>
              <a:t>Horrible</a:t>
            </a:r>
          </a:p>
          <a:p>
            <a:r>
              <a:rPr lang="en-US" dirty="0" smtClean="0"/>
              <a:t>Avoid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31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Robots: Fact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1524000"/>
            <a:ext cx="2510645" cy="1884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074771"/>
            <a:ext cx="198120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524000"/>
            <a:ext cx="3352800" cy="1922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720" y="4114800"/>
            <a:ext cx="3211080" cy="180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62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the review has a positive word, it’s a positive review, and if it has a negative word, it’s a negative review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Let’s Try It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5105400"/>
            <a:ext cx="7620000" cy="369332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I heard a lot of </a:t>
            </a:r>
            <a:r>
              <a:rPr lang="en-US" b="1" dirty="0" smtClean="0">
                <a:solidFill>
                  <a:srgbClr val="FF0000"/>
                </a:solidFill>
              </a:rPr>
              <a:t>horrible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stories, but when I went there, the food was not </a:t>
            </a:r>
            <a:r>
              <a:rPr lang="en-US" b="1" dirty="0" smtClean="0">
                <a:solidFill>
                  <a:srgbClr val="FF0000"/>
                </a:solidFill>
              </a:rPr>
              <a:t>bad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3022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the review has a negation word, let’s just flip it. 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Let’s Try It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5105400"/>
            <a:ext cx="7620000" cy="369332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I heard a lot of </a:t>
            </a:r>
            <a:r>
              <a:rPr lang="en-US" b="1" dirty="0" smtClean="0">
                <a:solidFill>
                  <a:srgbClr val="FF0000"/>
                </a:solidFill>
              </a:rPr>
              <a:t>horrible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stories, but when I went there, the food was </a:t>
            </a:r>
            <a:r>
              <a:rPr lang="en-US" b="1" dirty="0" smtClean="0">
                <a:solidFill>
                  <a:srgbClr val="00FF00"/>
                </a:solidFill>
              </a:rPr>
              <a:t>good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743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the review has both negative and positive words, count them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Let’s Try It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5105400"/>
            <a:ext cx="7620000" cy="646331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I heard a lot of </a:t>
            </a:r>
            <a:r>
              <a:rPr lang="en-US" b="1" dirty="0" smtClean="0">
                <a:solidFill>
                  <a:srgbClr val="FF0000"/>
                </a:solidFill>
              </a:rPr>
              <a:t>horrible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stories about </a:t>
            </a:r>
            <a:r>
              <a:rPr lang="en-US" b="1" dirty="0" smtClean="0">
                <a:solidFill>
                  <a:srgbClr val="FF0000"/>
                </a:solidFill>
              </a:rPr>
              <a:t>poor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service, but when I went there, the food was </a:t>
            </a:r>
            <a:r>
              <a:rPr lang="en-US" b="1" dirty="0" smtClean="0">
                <a:solidFill>
                  <a:srgbClr val="00FF00"/>
                </a:solidFill>
              </a:rPr>
              <a:t>good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283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You Could Go on for a while..</a:t>
            </a:r>
            <a:endParaRPr lang="en-US" sz="3200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966" r="-189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4221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Try Some Hard Ones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4400" y="3200400"/>
            <a:ext cx="6858000" cy="646331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R3: The </a:t>
            </a:r>
            <a:r>
              <a:rPr lang="en-US" dirty="0"/>
              <a:t>pizza looked great and probably would have even tasted fine if not for the fact it was permeated with the smell (and taste) of gas.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1524000"/>
            <a:ext cx="6934200" cy="646331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R1: I </a:t>
            </a:r>
            <a:r>
              <a:rPr lang="en-US" dirty="0"/>
              <a:t>live by here and get their food every chance I get. It is not your average greasy Chinese food. 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" y="4038600"/>
            <a:ext cx="6934200" cy="646331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R4: Salads </a:t>
            </a:r>
            <a:r>
              <a:rPr lang="en-US" dirty="0"/>
              <a:t>might come without dressing &amp; you might have to wait 7 minutes for it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362200"/>
            <a:ext cx="6934200" cy="646331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R2: The </a:t>
            </a:r>
            <a:r>
              <a:rPr lang="en-US" dirty="0"/>
              <a:t>only draw back to the </a:t>
            </a:r>
            <a:r>
              <a:rPr lang="en-US" dirty="0" smtClean="0"/>
              <a:t>restaurant is </a:t>
            </a:r>
            <a:r>
              <a:rPr lang="en-US" dirty="0"/>
              <a:t>the bar is small, but I'm told they are in the process of expanding it.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400" y="5410200"/>
            <a:ext cx="6934200" cy="369332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R6: The Crab </a:t>
            </a:r>
            <a:r>
              <a:rPr lang="en-US" dirty="0" err="1" smtClean="0"/>
              <a:t>Rangoons</a:t>
            </a:r>
            <a:r>
              <a:rPr lang="en-US" dirty="0" smtClean="0"/>
              <a:t> are chewy, not crispy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4400" y="4876800"/>
            <a:ext cx="6934200" cy="369332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R5: The brownies are gooey and chewy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1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Imagine Writing All These Rules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028" r="-210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8110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Also, Human Language Is Tricky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981200"/>
            <a:ext cx="58547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81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40632" y="3048000"/>
            <a:ext cx="3856859" cy="4398211"/>
            <a:chOff x="240632" y="3048001"/>
            <a:chExt cx="3856859" cy="43982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0632" y="4643561"/>
              <a:ext cx="3856859" cy="2802651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 rot="5400000">
              <a:off x="1039394" y="3245185"/>
              <a:ext cx="1062790" cy="66842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1572" y="4120341"/>
              <a:ext cx="34036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Write computer Code</a:t>
              </a:r>
              <a:endParaRPr lang="en-US" sz="2800" b="1" dirty="0"/>
            </a:p>
          </p:txBody>
        </p:sp>
      </p:grpSp>
      <p:sp>
        <p:nvSpPr>
          <p:cNvPr id="10" name="Right Arrow 9"/>
          <p:cNvSpPr/>
          <p:nvPr/>
        </p:nvSpPr>
        <p:spPr>
          <a:xfrm>
            <a:off x="3785268" y="5248777"/>
            <a:ext cx="2110205" cy="6684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Content Placeholder 8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1066800"/>
            <a:ext cx="2216881" cy="1219199"/>
          </a:xfrm>
        </p:spPr>
      </p:pic>
      <p:pic>
        <p:nvPicPr>
          <p:cNvPr id="24" name="Picture Placeholder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33" r="-11333"/>
          <a:stretch>
            <a:fillRect/>
          </a:stretch>
        </p:blipFill>
        <p:spPr>
          <a:xfrm>
            <a:off x="5719233" y="3965575"/>
            <a:ext cx="3348567" cy="2511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381000"/>
            <a:ext cx="4876800" cy="32004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543007" y="416853"/>
            <a:ext cx="3713414" cy="1704048"/>
            <a:chOff x="2543007" y="416853"/>
            <a:chExt cx="3713414" cy="1704048"/>
          </a:xfrm>
        </p:grpSpPr>
        <p:grpSp>
          <p:nvGrpSpPr>
            <p:cNvPr id="18" name="Group 17"/>
            <p:cNvGrpSpPr/>
            <p:nvPr/>
          </p:nvGrpSpPr>
          <p:grpSpPr>
            <a:xfrm>
              <a:off x="2543007" y="904039"/>
              <a:ext cx="3713414" cy="1216862"/>
              <a:chOff x="2543007" y="904039"/>
              <a:chExt cx="3713414" cy="1216862"/>
            </a:xfrm>
          </p:grpSpPr>
          <p:sp>
            <p:nvSpPr>
              <p:cNvPr id="16" name="Right Arrow 15"/>
              <p:cNvSpPr/>
              <p:nvPr/>
            </p:nvSpPr>
            <p:spPr>
              <a:xfrm>
                <a:off x="2543007" y="1265322"/>
                <a:ext cx="3713414" cy="66842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 descr="661156_125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3785268" y="904039"/>
                <a:ext cx="1236076" cy="1216862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>
              <a:off x="3233747" y="416853"/>
              <a:ext cx="26637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Learn by examples!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8559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5066646" y="1853640"/>
            <a:ext cx="4088518" cy="2043071"/>
            <a:chOff x="5066646" y="1853640"/>
            <a:chExt cx="4088518" cy="2043071"/>
          </a:xfrm>
        </p:grpSpPr>
        <p:grpSp>
          <p:nvGrpSpPr>
            <p:cNvPr id="21" name="Group 20"/>
            <p:cNvGrpSpPr/>
            <p:nvPr/>
          </p:nvGrpSpPr>
          <p:grpSpPr>
            <a:xfrm>
              <a:off x="5066646" y="2671665"/>
              <a:ext cx="4019506" cy="1225046"/>
              <a:chOff x="5066646" y="2671665"/>
              <a:chExt cx="4019506" cy="1225046"/>
            </a:xfrm>
          </p:grpSpPr>
          <p:pic>
            <p:nvPicPr>
              <p:cNvPr id="18" name="Picture 17" descr="round-loading-icon.gif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66646" y="2671665"/>
                <a:ext cx="2526618" cy="1108939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7027626" y="2696383"/>
                <a:ext cx="2058526" cy="1200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/>
                  <a:t>Human</a:t>
                </a:r>
              </a:p>
              <a:p>
                <a:pPr algn="ctr"/>
                <a:r>
                  <a:rPr lang="en-US" sz="2400" dirty="0" smtClean="0"/>
                  <a:t>“supervisor”</a:t>
                </a:r>
              </a:p>
              <a:p>
                <a:pPr algn="ctr"/>
                <a:r>
                  <a:rPr lang="en-US" sz="2400" dirty="0"/>
                  <a:t>h</a:t>
                </a:r>
                <a:r>
                  <a:rPr lang="en-US" sz="2400" dirty="0" smtClean="0"/>
                  <a:t>elps correct it</a:t>
                </a:r>
              </a:p>
            </p:txBody>
          </p:sp>
        </p:grpSp>
        <p:pic>
          <p:nvPicPr>
            <p:cNvPr id="30" name="Picture 29" descr="Thumbs_2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55014" y="1853640"/>
              <a:ext cx="1200150" cy="914400"/>
            </a:xfrm>
            <a:prstGeom prst="rect">
              <a:avLst/>
            </a:prstGeom>
          </p:spPr>
        </p:pic>
      </p:grpSp>
      <p:pic>
        <p:nvPicPr>
          <p:cNvPr id="19" name="Picture 18" descr="perceptron-iteration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16" y="2106165"/>
            <a:ext cx="2553368" cy="2432793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3457077" y="4692874"/>
            <a:ext cx="548105" cy="85557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87584" y="5674618"/>
            <a:ext cx="1697788" cy="707886"/>
          </a:xfrm>
          <a:prstGeom prst="rect">
            <a:avLst/>
          </a:prstGeom>
          <a:ln w="762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Finished model for task</a:t>
            </a:r>
            <a:endParaRPr lang="en-US" sz="2000" i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267363" y="2072106"/>
            <a:ext cx="8887801" cy="2560428"/>
            <a:chOff x="3" y="2179050"/>
            <a:chExt cx="8887801" cy="2560428"/>
          </a:xfrm>
        </p:grpSpPr>
        <p:pic>
          <p:nvPicPr>
            <p:cNvPr id="24" name="Picture 23" descr="Screen Shot 2013-07-03 at 11.22.1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" y="2179050"/>
              <a:ext cx="2668312" cy="256042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459527" y="2213109"/>
              <a:ext cx="1428277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dirty="0" smtClean="0">
                  <a:sym typeface="Wingdings"/>
                </a:rPr>
                <a:t>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553647" y="-66840"/>
            <a:ext cx="2989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Machine</a:t>
            </a:r>
          </a:p>
          <a:p>
            <a:pPr algn="ctr"/>
            <a:r>
              <a:rPr lang="en-US" sz="4000" b="1" dirty="0" smtClean="0"/>
              <a:t>Learning</a:t>
            </a:r>
            <a:endParaRPr lang="en-US" sz="4000" b="1" dirty="0"/>
          </a:p>
        </p:txBody>
      </p:sp>
      <p:pic>
        <p:nvPicPr>
          <p:cNvPr id="11" name="Picture 10" descr="acer_2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842" y="1965158"/>
            <a:ext cx="2807644" cy="28076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38788" y="2716288"/>
            <a:ext cx="1932788" cy="707886"/>
          </a:xfrm>
          <a:prstGeom prst="rect">
            <a:avLst/>
          </a:prstGeom>
          <a:ln w="762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Mathematical model</a:t>
            </a:r>
            <a:endParaRPr lang="en-US" sz="2000" i="1" dirty="0"/>
          </a:p>
        </p:txBody>
      </p:sp>
      <p:grpSp>
        <p:nvGrpSpPr>
          <p:cNvPr id="34" name="Group 33"/>
          <p:cNvGrpSpPr/>
          <p:nvPr/>
        </p:nvGrpSpPr>
        <p:grpSpPr>
          <a:xfrm>
            <a:off x="2573442" y="442574"/>
            <a:ext cx="2473158" cy="1830058"/>
            <a:chOff x="2573442" y="442574"/>
            <a:chExt cx="2473158" cy="1830058"/>
          </a:xfrm>
        </p:grpSpPr>
        <p:sp>
          <p:nvSpPr>
            <p:cNvPr id="6" name="TextBox 5"/>
            <p:cNvSpPr txBox="1"/>
            <p:nvPr/>
          </p:nvSpPr>
          <p:spPr>
            <a:xfrm>
              <a:off x="2573442" y="442574"/>
              <a:ext cx="2473158" cy="83099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Examples of what we want it to do</a:t>
              </a:r>
              <a:endParaRPr lang="en-US" sz="2400" b="1" dirty="0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3529276" y="1417053"/>
              <a:ext cx="548105" cy="855579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Content Placeholder 8"/>
          <p:cNvPicPr>
            <a:picLocks noGrp="1" noChangeAspect="1"/>
          </p:cNvPicPr>
          <p:nvPr>
            <p:ph idx="1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5334000"/>
            <a:ext cx="2216881" cy="1219199"/>
          </a:xfrm>
        </p:spPr>
      </p:pic>
    </p:spTree>
    <p:extLst>
      <p:ext uri="{BB962C8B-B14F-4D97-AF65-F5344CB8AC3E}">
        <p14:creationId xmlns:p14="http://schemas.microsoft.com/office/powerpoint/2010/main" val="421665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Yelp Reviews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155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Robots: Fact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1524000"/>
            <a:ext cx="2510645" cy="1884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074771"/>
            <a:ext cx="198120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524000"/>
            <a:ext cx="3352800" cy="1922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720" y="4114800"/>
            <a:ext cx="3211080" cy="1808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62200" y="3498840"/>
            <a:ext cx="10668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PEPPER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51222" y="3514976"/>
            <a:ext cx="838200" cy="38100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KURI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62200" y="6248400"/>
            <a:ext cx="10668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ROOMBA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14560" y="6210300"/>
            <a:ext cx="838200" cy="38100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ATLAS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9832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x-recommendation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68" y="696070"/>
            <a:ext cx="9125532" cy="6122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1671" y="5361653"/>
            <a:ext cx="3021380" cy="461665"/>
          </a:xfrm>
          <a:prstGeom prst="rect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You’re the supervisor!</a:t>
            </a:r>
            <a:endParaRPr lang="en-US" sz="2400" b="1" dirty="0"/>
          </a:p>
        </p:txBody>
      </p:sp>
      <p:pic>
        <p:nvPicPr>
          <p:cNvPr id="7" name="Picture 6" descr="Amazon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000" y="-717759"/>
            <a:ext cx="2326108" cy="232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5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0"/>
            <a:ext cx="8132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8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Imagine How Much a computer can learn if IT can learn to “read”?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9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AND LEARN TO “LISTEN”,“TALK”, “SEE”, “REASON”, “THINK”, “EXPRESS”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9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 you help build it?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We’re almost living in that world	</a:t>
            </a:r>
            <a:endParaRPr lang="en-US" b="1" dirty="0"/>
          </a:p>
        </p:txBody>
      </p:sp>
      <p:pic>
        <p:nvPicPr>
          <p:cNvPr id="4" name="1479932728445-v0ch3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500" y="1143000"/>
            <a:ext cx="4432300" cy="245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6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Thanks to my awesome AI researcher friends for their suggestions </a:t>
            </a:r>
          </a:p>
          <a:p>
            <a:r>
              <a:rPr lang="en-US" dirty="0" smtClean="0"/>
              <a:t>Thanks to Prof. Gavin Brown at University of Manchester for many of his slides. </a:t>
            </a:r>
          </a:p>
          <a:p>
            <a:r>
              <a:rPr lang="en-US" dirty="0" smtClean="0"/>
              <a:t>He also has a great talk about Artificial Intelligence on YouTube.  </a:t>
            </a:r>
          </a:p>
          <a:p>
            <a:pPr marL="0" indent="0">
              <a:buNone/>
            </a:pPr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=Q43XtgxS7YA</a:t>
            </a:r>
          </a:p>
        </p:txBody>
      </p:sp>
    </p:spTree>
    <p:extLst>
      <p:ext uri="{BB962C8B-B14F-4D97-AF65-F5344CB8AC3E}">
        <p14:creationId xmlns:p14="http://schemas.microsoft.com/office/powerpoint/2010/main" val="296050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96" y="-431793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3900" dirty="0" smtClean="0"/>
              <a:t>THE END</a:t>
            </a:r>
            <a:endParaRPr lang="en-US" sz="23900" dirty="0"/>
          </a:p>
        </p:txBody>
      </p:sp>
    </p:spTree>
    <p:extLst>
      <p:ext uri="{BB962C8B-B14F-4D97-AF65-F5344CB8AC3E}">
        <p14:creationId xmlns:p14="http://schemas.microsoft.com/office/powerpoint/2010/main" val="232179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Self-Driving Cars: Fiction</a:t>
            </a:r>
            <a:endParaRPr lang="en-US" dirty="0"/>
          </a:p>
        </p:txBody>
      </p:sp>
      <p:pic>
        <p:nvPicPr>
          <p:cNvPr id="4" name="Picture 3" descr="0sdccalif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1417638"/>
            <a:ext cx="4527117" cy="32695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73" y="3022529"/>
            <a:ext cx="43180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6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Self-Driving Cars: </a:t>
            </a:r>
            <a:r>
              <a:rPr lang="en-US" dirty="0" smtClean="0"/>
              <a:t>Fact</a:t>
            </a:r>
            <a:endParaRPr lang="en-US" dirty="0"/>
          </a:p>
        </p:txBody>
      </p:sp>
      <p:pic>
        <p:nvPicPr>
          <p:cNvPr id="6" name="Picture 5" descr="googl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5421" y="4038600"/>
            <a:ext cx="2809716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537" y="1865747"/>
            <a:ext cx="3276600" cy="1724743"/>
          </a:xfrm>
          <a:prstGeom prst="rect">
            <a:avLst/>
          </a:prstGeom>
        </p:spPr>
      </p:pic>
      <p:pic>
        <p:nvPicPr>
          <p:cNvPr id="9" name="Picture 8" descr="0001-Google-Car-Im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61" y="3810000"/>
            <a:ext cx="4291706" cy="2326105"/>
          </a:xfrm>
          <a:prstGeom prst="rect">
            <a:avLst/>
          </a:prstGeom>
        </p:spPr>
      </p:pic>
      <p:pic>
        <p:nvPicPr>
          <p:cNvPr id="10" name="Picture 9" descr="bmw-driverless-car_729-420x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543209"/>
            <a:ext cx="3200400" cy="214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53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Natural Language Processing: Fiction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– Oracle Internal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AA63-D034-42AE-91FA-B13B9518C7BE}" type="slidenum">
              <a:rPr lang="uk-UA" smtClean="0"/>
              <a:t>7</a:t>
            </a:fld>
            <a:endParaRPr lang="uk-UA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511" r="-63511"/>
          <a:stretch>
            <a:fillRect/>
          </a:stretch>
        </p:blipFill>
        <p:spPr>
          <a:xfrm>
            <a:off x="979814" y="3006964"/>
            <a:ext cx="3552568" cy="1953776"/>
          </a:xfrm>
        </p:spPr>
      </p:pic>
      <p:pic>
        <p:nvPicPr>
          <p:cNvPr id="8" name="Picture 7" descr="computer_ironman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388" y="1790680"/>
            <a:ext cx="4456651" cy="2964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949" y="1796806"/>
            <a:ext cx="1338149" cy="100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Language Processing: Fact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Confidential – Oracle Internal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AA63-D034-42AE-91FA-B13B9518C7BE}" type="slidenum">
              <a:rPr lang="uk-UA" smtClean="0"/>
              <a:t>8</a:t>
            </a:fld>
            <a:endParaRPr lang="uk-U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856" y="1878252"/>
            <a:ext cx="2843756" cy="1487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695" y="3829860"/>
            <a:ext cx="2993834" cy="16854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762" y="1607936"/>
            <a:ext cx="3488275" cy="196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4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1600" y="4406900"/>
            <a:ext cx="7772400" cy="136207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A.I. is All Around You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11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</TotalTime>
  <Words>942</Words>
  <Application>Microsoft Macintosh PowerPoint</Application>
  <PresentationFormat>On-screen Show (4:3)</PresentationFormat>
  <Paragraphs>145</Paragraphs>
  <Slides>46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Calibri</vt:lpstr>
      <vt:lpstr>Mangal</vt:lpstr>
      <vt:lpstr>Times</vt:lpstr>
      <vt:lpstr>Wingdings</vt:lpstr>
      <vt:lpstr>Arial</vt:lpstr>
      <vt:lpstr>Office Theme</vt:lpstr>
      <vt:lpstr>Machine Learning</vt:lpstr>
      <vt:lpstr>Robots: Fiction</vt:lpstr>
      <vt:lpstr>Robots: Fact</vt:lpstr>
      <vt:lpstr>Robots: Fact</vt:lpstr>
      <vt:lpstr>Self-Driving Cars: Fiction</vt:lpstr>
      <vt:lpstr>Self-Driving Cars: Fact</vt:lpstr>
      <vt:lpstr>Natural Language Processing: Fiction</vt:lpstr>
      <vt:lpstr>Natural Language Processing: Fact</vt:lpstr>
      <vt:lpstr>A.I. is All Around You</vt:lpstr>
      <vt:lpstr>Helping With Small Everyday Tasks</vt:lpstr>
      <vt:lpstr>Helping You Find Information and Connect with People</vt:lpstr>
      <vt:lpstr>Recommending Things to Buy</vt:lpstr>
      <vt:lpstr>Recommending Music and Movies Based on Your Taste</vt:lpstr>
      <vt:lpstr>Even Making Important Decisions about Your Life</vt:lpstr>
      <vt:lpstr>PowerPoint Presentation</vt:lpstr>
      <vt:lpstr>PowerPoint Presentation</vt:lpstr>
      <vt:lpstr>PowerPoint Presentation</vt:lpstr>
      <vt:lpstr>Which needs MOST thought?</vt:lpstr>
      <vt:lpstr>Where Should I Go?</vt:lpstr>
      <vt:lpstr>Eating Out in Townsend</vt:lpstr>
      <vt:lpstr>Need THREE Volunteers</vt:lpstr>
      <vt:lpstr>You Have Two Options</vt:lpstr>
      <vt:lpstr>How Does The Reviewer Feel?</vt:lpstr>
      <vt:lpstr>Rate These Reviews</vt:lpstr>
      <vt:lpstr>After The Tally?</vt:lpstr>
      <vt:lpstr>Can We Get a Computer To “Read” The Reviews? </vt:lpstr>
      <vt:lpstr>What Is A Computer Program?</vt:lpstr>
      <vt:lpstr>Maybe We Can Program Rules?</vt:lpstr>
      <vt:lpstr>Which Words Express Sentiment?</vt:lpstr>
      <vt:lpstr>Rule 1</vt:lpstr>
      <vt:lpstr>Rule 2</vt:lpstr>
      <vt:lpstr>Rule 3</vt:lpstr>
      <vt:lpstr>You Could Go on for a while..</vt:lpstr>
      <vt:lpstr>Let’s Try Some Hard Ones</vt:lpstr>
      <vt:lpstr>Imagine Writing All These Rules</vt:lpstr>
      <vt:lpstr>Also, Human Language Is Tricky</vt:lpstr>
      <vt:lpstr>PowerPoint Presentation</vt:lpstr>
      <vt:lpstr>PowerPoint Presentation</vt:lpstr>
      <vt:lpstr>Yelp Reviews</vt:lpstr>
      <vt:lpstr>PowerPoint Presentation</vt:lpstr>
      <vt:lpstr>PowerPoint Presentation</vt:lpstr>
      <vt:lpstr>Imagine How Much a computer can learn if IT can learn to “read”? </vt:lpstr>
      <vt:lpstr>AND LEARN TO “LISTEN”,“TALK”, “SEE”, “REASON”, “THINK”, “EXPRESS”….</vt:lpstr>
      <vt:lpstr>Will you help build it? </vt:lpstr>
      <vt:lpstr>Acknowledgements</vt:lpstr>
      <vt:lpstr>PowerPoint Presentation</vt:lpstr>
    </vt:vector>
  </TitlesOfParts>
  <Company>Oracle Corporation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pkanani</dc:creator>
  <cp:lastModifiedBy>Microsoft Office User</cp:lastModifiedBy>
  <cp:revision>77</cp:revision>
  <dcterms:created xsi:type="dcterms:W3CDTF">2017-02-01T20:14:35Z</dcterms:created>
  <dcterms:modified xsi:type="dcterms:W3CDTF">2018-05-17T02:59:49Z</dcterms:modified>
</cp:coreProperties>
</file>